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303" r:id="rId5"/>
    <p:sldId id="279" r:id="rId6"/>
    <p:sldId id="280" r:id="rId7"/>
    <p:sldId id="282" r:id="rId8"/>
    <p:sldId id="283" r:id="rId9"/>
    <p:sldId id="284" r:id="rId10"/>
    <p:sldId id="285" r:id="rId11"/>
    <p:sldId id="286" r:id="rId12"/>
    <p:sldId id="281" r:id="rId13"/>
    <p:sldId id="287" r:id="rId14"/>
    <p:sldId id="288" r:id="rId15"/>
    <p:sldId id="289" r:id="rId16"/>
    <p:sldId id="290" r:id="rId17"/>
    <p:sldId id="291" r:id="rId18"/>
    <p:sldId id="293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2D1C-31F1-3900-91DD-60B461FDC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Biblioteka</a:t>
            </a:r>
            <a:r>
              <a:rPr lang="en-US" dirty="0"/>
              <a:t> on-line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CEA03-B284-96F7-B870-7D7F041D2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3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57ED-1799-4818-88D3-A55E5160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Tworzenie kont prywatnych, brak instytucyjnych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127218-1995-4BDF-A459-AFBA2961D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108" y="2076449"/>
            <a:ext cx="6638192" cy="4385413"/>
          </a:xfrm>
        </p:spPr>
      </p:pic>
    </p:spTree>
    <p:extLst>
      <p:ext uri="{BB962C8B-B14F-4D97-AF65-F5344CB8AC3E}">
        <p14:creationId xmlns:p14="http://schemas.microsoft.com/office/powerpoint/2010/main" val="227720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FCA7-A3EF-472E-A6DC-201BBC5F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Zaawansowane wyszukiwanie oraz filtrowanie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53888-5CD3-4FF5-B88D-4E8C8B0EF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4059" y="1866899"/>
            <a:ext cx="3845791" cy="44413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D9011-2D04-4336-B7DF-D11662D6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09" y="1866900"/>
            <a:ext cx="4345733" cy="44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EE2C-C237-490B-B2F1-2CFCC24C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Możliwość słuchania oraz czytania dostępnych tytułów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DF13A-1264-4B29-9B71-BE0FE2BD1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731" y="2076450"/>
            <a:ext cx="7095392" cy="4580296"/>
          </a:xfrm>
        </p:spPr>
      </p:pic>
    </p:spTree>
    <p:extLst>
      <p:ext uri="{BB962C8B-B14F-4D97-AF65-F5344CB8AC3E}">
        <p14:creationId xmlns:p14="http://schemas.microsoft.com/office/powerpoint/2010/main" val="320616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B85A-8D3E-4B88-A5B3-2A30AFF2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Oceny i opinie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BE532-8F42-4B7D-A746-CA3EA970D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616" y="2076450"/>
            <a:ext cx="5911243" cy="3714750"/>
          </a:xfrm>
        </p:spPr>
      </p:pic>
    </p:spTree>
    <p:extLst>
      <p:ext uri="{BB962C8B-B14F-4D97-AF65-F5344CB8AC3E}">
        <p14:creationId xmlns:p14="http://schemas.microsoft.com/office/powerpoint/2010/main" val="45032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1000-C8A0-4E7A-96A2-6D59343C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polecający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C36B0-5933-4DCD-9015-57DC583D8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58" y="2076450"/>
            <a:ext cx="6958549" cy="4658466"/>
          </a:xfrm>
        </p:spPr>
      </p:pic>
    </p:spTree>
    <p:extLst>
      <p:ext uri="{BB962C8B-B14F-4D97-AF65-F5344CB8AC3E}">
        <p14:creationId xmlns:p14="http://schemas.microsoft.com/office/powerpoint/2010/main" val="234418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58BD-4B1E-4A37-B808-1588E5E8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Funkcjonalno</a:t>
            </a:r>
            <a:r>
              <a:rPr lang="pl-PL" dirty="0"/>
              <a:t>śći</a:t>
            </a:r>
            <a:r>
              <a:rPr lang="en-US" dirty="0"/>
              <a:t> </a:t>
            </a:r>
            <a:r>
              <a:rPr lang="en-US" dirty="0" err="1"/>
              <a:t>aplikacji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844B9-4D30-44F7-88A0-76D7973A5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Must Have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818AF-03A8-4B55-AA1C-644E2DA1542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4" y="2768112"/>
            <a:ext cx="3408039" cy="302308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Katalog książek</a:t>
            </a:r>
            <a:r>
              <a:rPr lang="en-US" dirty="0"/>
              <a:t> </a:t>
            </a:r>
            <a:r>
              <a:rPr lang="pl-PL" dirty="0"/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Kategorie książek</a:t>
            </a:r>
            <a:r>
              <a:rPr lang="en-US" dirty="0"/>
              <a:t> *</a:t>
            </a: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Przeszukiwanie katalogu</a:t>
            </a:r>
            <a:r>
              <a:rPr lang="en-US" dirty="0"/>
              <a:t> </a:t>
            </a:r>
            <a:r>
              <a:rPr lang="pl-PL" dirty="0"/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Przechowywanie e-booków</a:t>
            </a:r>
            <a:r>
              <a:rPr lang="en-US" dirty="0"/>
              <a:t> *</a:t>
            </a: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kont użytkowników</a:t>
            </a:r>
            <a:r>
              <a:rPr lang="en-US" dirty="0"/>
              <a:t> 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opinii i ocen użytkowników</a:t>
            </a:r>
            <a:r>
              <a:rPr lang="en-US" dirty="0"/>
              <a:t> </a:t>
            </a:r>
            <a:r>
              <a:rPr lang="pl-PL" dirty="0"/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rekomendacyjny wyboru książek</a:t>
            </a:r>
            <a:r>
              <a:rPr lang="en-US" dirty="0"/>
              <a:t> -</a:t>
            </a: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Wizualizacja opinii</a:t>
            </a:r>
            <a:r>
              <a:rPr lang="en-US" dirty="0"/>
              <a:t> </a:t>
            </a:r>
            <a:r>
              <a:rPr lang="pl-PL" dirty="0"/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3AEB5-1E65-44AD-B4B2-DF0E07646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/>
              <a:t>Should Have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250423-7762-4F34-8717-A5673DD1FC5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Funkcjonalność przeglądania i oceny innych opinii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Możliwość edycji danych konta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258335-72BB-418B-A47B-E53BD195C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Could Have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270530-C63E-4C11-84D2-18D1B1F7A41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Możliwość tworzenia kont studenckich z darmowymi książkami edukacyjnymi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System próśb o dodanie nowej książki do systemu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dirty="0"/>
              <a:t>Listy przeczytanych książek z ocenami, dostępne do wglądu dla innych użytkowników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1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316E-CD5B-4E6D-82BD-140172015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772013"/>
            <a:ext cx="9440034" cy="1828801"/>
          </a:xfrm>
        </p:spPr>
        <p:txBody>
          <a:bodyPr/>
          <a:lstStyle/>
          <a:p>
            <a:r>
              <a:rPr lang="pl-PL" dirty="0"/>
              <a:t>Technologie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EDC3A-98AA-424F-AD12-0644B64A7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904066"/>
            <a:ext cx="4725307" cy="3505526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Język programowania: Python</a:t>
            </a:r>
          </a:p>
          <a:p>
            <a:pPr algn="l"/>
            <a:r>
              <a:rPr lang="pl-PL" sz="2000" dirty="0"/>
              <a:t>Dosyć nowoczesna składnia języka i możliwość korzystania z różnych paradygmatów programowania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3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A4B4B-B3B4-4C00-8753-7990D4DA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pl-PL" sz="3600"/>
              <a:t>Backend: Python &amp; Django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CE76-E140-403B-928A-30EE8471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pPr marL="36900" indent="0">
              <a:buClr>
                <a:srgbClr val="FECB3B"/>
              </a:buClr>
              <a:buNone/>
            </a:pPr>
            <a:r>
              <a:rPr lang="pl-PL" sz="2100" dirty="0"/>
              <a:t>Python wyróżnia się nowoczesną składnią języka oraz możliwością wyboru paradygmatów programowania, w pythonie jest również dostępnych wiele </a:t>
            </a:r>
            <a:r>
              <a:rPr lang="en-US" sz="2100" dirty="0" err="1"/>
              <a:t>projekt</a:t>
            </a:r>
            <a:r>
              <a:rPr lang="pl-PL" sz="2100" dirty="0"/>
              <a:t>ów </a:t>
            </a:r>
            <a:r>
              <a:rPr lang="en-US" sz="2100" dirty="0"/>
              <a:t>open-source</a:t>
            </a:r>
            <a:r>
              <a:rPr lang="pl-PL" sz="2100" dirty="0"/>
              <a:t> napisanych i testowanych przez społeczność, które znacznie ułatwiają pracę w tym języku.</a:t>
            </a:r>
          </a:p>
        </p:txBody>
      </p:sp>
      <p:pic>
        <p:nvPicPr>
          <p:cNvPr id="2052" name="Picture 4" descr="Server side development with Python Django Framework - TechSpire  LLCTechSpire LLC">
            <a:extLst>
              <a:ext uri="{FF2B5EF4-FFF2-40B4-BE49-F238E27FC236}">
                <a16:creationId xmlns:a16="http://schemas.microsoft.com/office/drawing/2014/main" id="{75D95E86-54CB-6DC7-909C-1589C44D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429000"/>
            <a:ext cx="5524917" cy="31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B7C610-8224-B5BE-AA05-500F4C282864}"/>
              </a:ext>
            </a:extLst>
          </p:cNvPr>
          <p:cNvSpPr txBox="1">
            <a:spLocks/>
          </p:cNvSpPr>
          <p:nvPr/>
        </p:nvSpPr>
        <p:spPr>
          <a:xfrm>
            <a:off x="707900" y="2772584"/>
            <a:ext cx="5016625" cy="376418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Clr>
                <a:srgbClr val="FECB3B"/>
              </a:buClr>
              <a:buFont typeface="Wingdings 2" charset="2"/>
              <a:buNone/>
            </a:pPr>
            <a:r>
              <a:rPr lang="pl-PL" sz="2100" dirty="0">
                <a:solidFill>
                  <a:srgbClr val="F3ECD7"/>
                </a:solidFill>
                <a:effectLst/>
                <a:latin typeface="Goudy Old Style (Body)"/>
              </a:rPr>
              <a:t>Django </a:t>
            </a:r>
            <a:r>
              <a:rPr lang="en-US" sz="2100" b="0" i="0" dirty="0">
                <a:solidFill>
                  <a:srgbClr val="F3ECD7"/>
                </a:solidFill>
                <a:effectLst/>
                <a:latin typeface="Goudy Old Style (Body)"/>
              </a:rPr>
              <a:t>to </a:t>
            </a:r>
            <a:r>
              <a:rPr lang="en-US" sz="2100" b="0" i="0" dirty="0" err="1">
                <a:solidFill>
                  <a:srgbClr val="F3ECD7"/>
                </a:solidFill>
                <a:effectLst/>
                <a:latin typeface="Goudy Old Style (Body)"/>
              </a:rPr>
              <a:t>darmowy</a:t>
            </a:r>
            <a:r>
              <a:rPr lang="pl-PL" sz="2100" b="0" i="0" dirty="0">
                <a:solidFill>
                  <a:srgbClr val="F3ECD7"/>
                </a:solidFill>
                <a:effectLst/>
                <a:latin typeface="Goudy Old Style (Body)"/>
              </a:rPr>
              <a:t> framework do tworzenia aplikacji webowych, napisany w Pythonie. Jest tozbiór narzędzi, dzięki którym tworzenie stron internetowych jest szybsze i łatwiejsze.</a:t>
            </a:r>
            <a:r>
              <a:rPr lang="pl-PL" sz="2100" dirty="0">
                <a:solidFill>
                  <a:srgbClr val="F3ECD7"/>
                </a:solidFill>
                <a:effectLst/>
                <a:latin typeface="Goudy Old Style (Body)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1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A43EE-1FEC-BF89-BD7C-0E2BE58A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pl-PL" sz="3000" dirty="0"/>
              <a:t>Frontend: React.js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9EEC-568E-DEB6-44DC-730D7913C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sz="2100" dirty="0"/>
              <a:t>React jest biblioteką dla JavaScript, która wykorzystywana jest do tworzenia interfejsów graficznych aplikacji internetowych. Za React odpowiedzialny jest m.in Facebook i Instagram.</a:t>
            </a:r>
            <a:endParaRPr lang="en-US" sz="2100" dirty="0"/>
          </a:p>
        </p:txBody>
      </p:sp>
      <p:pic>
        <p:nvPicPr>
          <p:cNvPr id="3074" name="Picture 2" descr="ReactJS Architecture (2 of 3): Route Changes and Route Handlers">
            <a:extLst>
              <a:ext uri="{FF2B5EF4-FFF2-40B4-BE49-F238E27FC236}">
                <a16:creationId xmlns:a16="http://schemas.microsoft.com/office/drawing/2014/main" id="{F3BAA613-7DB3-CBCD-626D-82B4E2575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1310292"/>
            <a:ext cx="6633184" cy="3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7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E24B0-86D1-1EE4-5EAC-A5550253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4781720" cy="1370605"/>
          </a:xfrm>
        </p:spPr>
        <p:txBody>
          <a:bodyPr>
            <a:normAutofit/>
          </a:bodyPr>
          <a:lstStyle/>
          <a:p>
            <a:pPr algn="l"/>
            <a:r>
              <a:rPr lang="pl-PL" sz="3000" dirty="0"/>
              <a:t>Baza danych: PostgreSQL</a:t>
            </a:r>
            <a:endParaRPr lang="en-US" sz="3000" dirty="0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EF9E5A81-5834-E385-D7F9-3477FCEC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4781720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sz="2100" dirty="0"/>
              <a:t>PostgreSQL to niezwykle popularny system zarządzania bazami danych, który oparty jest na kodzie open-source. Narzędzie obsługuje zarówno SQL, jak i JSON dla zapytań relacyjnych oraz nierelacyjnych dla zapewnienia rozszerzalności i zgodności z SQL.</a:t>
            </a:r>
            <a:endParaRPr lang="en-US" sz="2100" dirty="0"/>
          </a:p>
        </p:txBody>
      </p:sp>
      <p:pic>
        <p:nvPicPr>
          <p:cNvPr id="4098" name="Picture 2" descr="Bezpieczna zmiana hasła PostgreSQL w terminalu linuxa. - Rascal Blog">
            <a:extLst>
              <a:ext uri="{FF2B5EF4-FFF2-40B4-BE49-F238E27FC236}">
                <a16:creationId xmlns:a16="http://schemas.microsoft.com/office/drawing/2014/main" id="{246FCB60-5B23-3FE9-FF7B-D4EBDA4C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6485" y="643465"/>
            <a:ext cx="463296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19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600" dirty="0" err="1"/>
              <a:t>Aplikacje</a:t>
            </a:r>
            <a:r>
              <a:rPr lang="en-US" sz="2600" dirty="0"/>
              <a:t> </a:t>
            </a:r>
            <a:r>
              <a:rPr lang="en-US" sz="2600" dirty="0" err="1"/>
              <a:t>podobne</a:t>
            </a:r>
            <a:r>
              <a:rPr lang="en-US" sz="2600" dirty="0"/>
              <a:t> do </a:t>
            </a:r>
            <a:r>
              <a:rPr lang="en-US" sz="2600" dirty="0" err="1"/>
              <a:t>tworzonego</a:t>
            </a:r>
            <a:r>
              <a:rPr lang="en-US" sz="2600" dirty="0"/>
              <a:t> </a:t>
            </a:r>
            <a:r>
              <a:rPr lang="en-US" sz="2600" dirty="0" err="1"/>
              <a:t>projektu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D1F2-C858-4A92-8317-06D43CF8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703277"/>
          </a:xfrm>
        </p:spPr>
        <p:txBody>
          <a:bodyPr/>
          <a:lstStyle/>
          <a:p>
            <a:r>
              <a:rPr lang="pl-PL" dirty="0"/>
              <a:t>User Stories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4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Wyświetlenie </a:t>
            </a:r>
            <a:r>
              <a:rPr lang="pl-PL" sz="4000" dirty="0"/>
              <a:t>katalogu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wyświetlić katalog książek, aby przejrzeć dostępne tytuły.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455246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Dowolny użytkownik,</a:t>
            </a:r>
            <a:r>
              <a:rPr lang="en-US" dirty="0"/>
              <a:t> </a:t>
            </a:r>
            <a:r>
              <a:rPr lang="pl-PL" dirty="0"/>
              <a:t>przechodzi w podstronę katalogu poprzez naciśnięcie przycisku „Katalog”, po czym wyświetla się lista dostępnych książek.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51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Zakupienie e-booka lub audiobooka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wykupić wybraną książkę.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478106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Zidentyfikowany użytkownik, po wybraniu pożądanego tytułu, znajduje przycisk „kup”, gdzie zostaje przeniesiony do systemu płatności.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86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Ocena Książki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ocenić przczytaną książkę.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447626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Zidentyfikowany użytkownik, po zakupieniu książki, i przejściu na jej stronę, wybiera ilość gwiazdek, opcjonalnie zostawia którką notatkę i klika przycisk „oceń”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8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Przeszukiwanie katalogu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przefiltrować i/lub posortować katalog książek.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Dowolny użytkownik, po wyświetleniu katalogu, zaznacza pożądane opcje sortowania bądź filtrowania i klika przycisk „szukaj”. Pojawia się nowa odpowiednia lista.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59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Założenie konta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założyć konto w systemie.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formularza resjestracji, gdy wszystkie wymagane pola są wypełnione, użytkownik klika przycisk „zarejestruj”.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Na podany w formularzu e-mail przychodzi wiadomość z linkiem potwierdzającym, po przejściu na otrzymany url konto zostaje stworzone.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63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Rekomendacja książki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aby system polecił odpowiednią dla niego książkę.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zalogowaniu się na swoje konto użytkownik naciska przycisk „rekomendacje”, 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Zostaje wyświetlona lista przygotowanych dla niego tytułów.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1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Wyświetlanie opinii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przeczytać opinie innych użytkowników o danej książce.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wysoki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znalezieniu wybranej książki i przejściu na jej podstronę, użytkownik klika przycisk „opinie”, wyświetla się lista ocen i notatek na temat lektury napisanych przez innych użytkowników.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7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Ocena opinii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ocenić opinię innego użytkownika.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średni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na listę opinii, użytkownik klika ikonę łapki z kciukiem skierowanym w dół lub w górę, co zapisuje jego zdanie na temat wiarygodności danej opinii.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4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Edycja danych konta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dirty="0"/>
              <a:t>Użytkownik chce edytować błędnie wprowadzone przy rejestracji dane.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średni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swojego profilu, użytkownik klika przycisk „edytuj profil”, wyświetla się formularz, po poprawieniu wszystkich błędnych danych, użytkownik klika przycisk „zapisz”.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1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08EC-5650-48B6-A6CA-2CD70629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onlinelibrary.wiley.com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99E41-C2F0-4ABB-8618-D4E9D323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76449"/>
            <a:ext cx="10353675" cy="4289181"/>
          </a:xfrm>
        </p:spPr>
        <p:txBody>
          <a:bodyPr anchor="t">
            <a:normAutofit/>
          </a:bodyPr>
          <a:lstStyle/>
          <a:p>
            <a:r>
              <a:rPr lang="pl-PL" sz="2400" dirty="0"/>
              <a:t>Oceny i opinie</a:t>
            </a:r>
          </a:p>
          <a:p>
            <a:r>
              <a:rPr lang="pl-PL" sz="2400" dirty="0"/>
              <a:t>Krótka biografia autora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2DD0B-A866-4414-8E87-7E022BEC3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44" y="1820469"/>
            <a:ext cx="10353675" cy="49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5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Dodanie nowego tytułu.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sz="2400" dirty="0"/>
              <a:t>Użytkownik chce poprosić o dodanie nowego tytułu do systemu.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niski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zakładki, „dodaj książkę”, wyświetla się formularz z danymi potrzebnymi do odnalezienia książki. Po wypełnieniu formularza, użytkownik klika przycisk „Złóż wniosek”, administracja zostaje powiadomiona o prośbie o dodanie danej książki.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50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5B0A-4BCD-5CD7-A277-0F6073EA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64410" cy="1257300"/>
          </a:xfrm>
        </p:spPr>
        <p:txBody>
          <a:bodyPr>
            <a:normAutofit/>
          </a:bodyPr>
          <a:lstStyle/>
          <a:p>
            <a:r>
              <a:rPr lang="pl-PL" sz="3900" dirty="0"/>
              <a:t>Wyświetlanie listy książek innego użyutkownika.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07B2-08EB-40E0-1718-26963D54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452"/>
            <a:ext cx="5182205" cy="1733548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l-PL" dirty="0"/>
              <a:t>User story:</a:t>
            </a:r>
          </a:p>
          <a:p>
            <a:pPr marL="36900" indent="0">
              <a:buNone/>
            </a:pPr>
            <a:r>
              <a:rPr lang="pl-PL" sz="2400" dirty="0"/>
              <a:t>Użytkownik chce zobaczyć liste przeczytanych książek, udostępnioną przez innego użytkownika.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99D13-901B-258B-B9BF-422D545CC993}"/>
              </a:ext>
            </a:extLst>
          </p:cNvPr>
          <p:cNvSpPr txBox="1">
            <a:spLocks/>
          </p:cNvSpPr>
          <p:nvPr/>
        </p:nvSpPr>
        <p:spPr>
          <a:xfrm>
            <a:off x="6096000" y="1695451"/>
            <a:ext cx="5182206" cy="1009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4000" dirty="0"/>
              <a:t>Priorytet: </a:t>
            </a:r>
            <a:r>
              <a:rPr lang="pl-PL" sz="3700" dirty="0"/>
              <a:t>niski</a:t>
            </a:r>
            <a:endParaRPr lang="en-US" sz="3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28F00-4E78-D9DB-3E98-7E026DE1A471}"/>
              </a:ext>
            </a:extLst>
          </p:cNvPr>
          <p:cNvSpPr txBox="1">
            <a:spLocks/>
          </p:cNvSpPr>
          <p:nvPr/>
        </p:nvSpPr>
        <p:spPr>
          <a:xfrm>
            <a:off x="913794" y="3429000"/>
            <a:ext cx="10364410" cy="27050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dirty="0"/>
              <a:t>Kryteria akceptacji: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Po przejściu do obcego profilu, użytkownik klika przycisk „lista książek”,</a:t>
            </a:r>
          </a:p>
          <a:p>
            <a:pPr marL="36900" indent="0">
              <a:buFont typeface="Wingdings 2" charset="2"/>
              <a:buNone/>
            </a:pPr>
            <a:r>
              <a:rPr lang="pl-PL" dirty="0"/>
              <a:t>Wyświetla się lista tytułów oraz ocen książek przeczytanych przez użytkownika którego profil przeglądamy.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D1F2-C858-4A92-8317-06D43CF8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703277"/>
          </a:xfrm>
        </p:spPr>
        <p:txBody>
          <a:bodyPr/>
          <a:lstStyle/>
          <a:p>
            <a:r>
              <a:rPr lang="pl-PL" dirty="0"/>
              <a:t>Mockupy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41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241FB-2B46-C068-EFD6-B314EC56E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7175"/>
            <a:ext cx="5867400" cy="6343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670B2-8CCC-8CB4-7A74-F9116D00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7175"/>
            <a:ext cx="58674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76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564BC-B3DA-D500-5663-2953E5C9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76225"/>
            <a:ext cx="58674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017BE-FE70-FEFC-E790-499F32F7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57175"/>
            <a:ext cx="58674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66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004AF-D065-7B53-4289-0CC58ABB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61937"/>
            <a:ext cx="5857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50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AF95B-DA65-277E-ECFD-55B974A3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71462"/>
            <a:ext cx="58578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93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1C59F2-2B7C-79D8-7CEC-D36A14E0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61937"/>
            <a:ext cx="5857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02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1627CC-CEAD-79EB-7E7B-30A8614C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257175"/>
            <a:ext cx="58483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9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7A93-2B70-44D4-9320-9964DBCA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Tworzenie kont prywatnych I instytucyjnych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BA9971-1675-4191-9AB1-DC27D1D07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00251"/>
            <a:ext cx="5010755" cy="436244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31AAD8-B198-4DAE-94BB-C5CB5C30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2" y="2000251"/>
            <a:ext cx="500010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28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2046-2F46-472D-A8C3-3F69D1531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529824"/>
            <a:ext cx="9440034" cy="1828801"/>
          </a:xfrm>
        </p:spPr>
        <p:txBody>
          <a:bodyPr/>
          <a:lstStyle/>
          <a:p>
            <a:r>
              <a:rPr lang="pl-PL" dirty="0"/>
              <a:t>TODO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24FB5-5159-4286-AB25-EBAD19BB5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604113"/>
            <a:ext cx="9440034" cy="384944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Atrybuty jakości (opcjonalne)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Interfejsy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pl-PL" dirty="0"/>
              <a:t>ób z niepełnosprawnościami (opcjonalnie)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/>
              <a:t>Zapoznać się z systemami rekomendacyjnymi i wybrać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4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5694-8D87-45FD-B07C-C7F02D3C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Przegl</a:t>
            </a:r>
            <a:r>
              <a:rPr lang="pl-PL" sz="4800" dirty="0"/>
              <a:t>ąd dostępnych książek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CD386-82D0-4AA2-B49A-408D1F3FE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443" y="2076450"/>
            <a:ext cx="5529589" cy="3714750"/>
          </a:xfrm>
        </p:spPr>
      </p:pic>
    </p:spTree>
    <p:extLst>
      <p:ext uri="{BB962C8B-B14F-4D97-AF65-F5344CB8AC3E}">
        <p14:creationId xmlns:p14="http://schemas.microsoft.com/office/powerpoint/2010/main" val="428277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1C42-193F-4658-AFFA-0B0D18C9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Różne sposoby filtrowania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220AD-0875-4152-B645-69559AA0D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045" y="2533650"/>
            <a:ext cx="1792941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2BDE7-BC23-4E0A-BC8D-74EE37E9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641" y="2533650"/>
            <a:ext cx="1454944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9A51-1AA8-471A-A761-FA0EB0E5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err="1"/>
              <a:t>Wypo</a:t>
            </a:r>
            <a:r>
              <a:rPr lang="pl-PL" sz="4800" dirty="0"/>
              <a:t>życzanie w formie PDF, podzielone na rozdziały.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D7FDF-D34D-456E-A7E9-6D1B0F40E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347" y="2076450"/>
            <a:ext cx="4193781" cy="3714750"/>
          </a:xfrm>
        </p:spPr>
      </p:pic>
    </p:spTree>
    <p:extLst>
      <p:ext uri="{BB962C8B-B14F-4D97-AF65-F5344CB8AC3E}">
        <p14:creationId xmlns:p14="http://schemas.microsoft.com/office/powerpoint/2010/main" val="136746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5458-DDC9-41FD-B51D-3ED21A76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Krótka biografia autora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79052-77D1-41A7-A20A-5D202CE54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546" y="2076450"/>
            <a:ext cx="6827383" cy="3714750"/>
          </a:xfrm>
        </p:spPr>
      </p:pic>
    </p:spTree>
    <p:extLst>
      <p:ext uri="{BB962C8B-B14F-4D97-AF65-F5344CB8AC3E}">
        <p14:creationId xmlns:p14="http://schemas.microsoft.com/office/powerpoint/2010/main" val="245038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E9F0-3185-44AA-82BA-BF583701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openlibrary.org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E038-8028-48B6-9819-DACEA0E5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71C74-5324-44E7-B642-FF52E86A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58" y="1971674"/>
            <a:ext cx="9488525" cy="45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84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{3F5214D4-97BB-4BEB-9D6C-6E622FDA16F2}tf55705232_win32</Template>
  <TotalTime>2346</TotalTime>
  <Words>862</Words>
  <Application>Microsoft Office PowerPoint</Application>
  <PresentationFormat>Widescreen</PresentationFormat>
  <Paragraphs>122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Goudy Old Style</vt:lpstr>
      <vt:lpstr>Goudy Old Style (Body)</vt:lpstr>
      <vt:lpstr>Wingdings 2</vt:lpstr>
      <vt:lpstr>SlateVTI</vt:lpstr>
      <vt:lpstr>Biblioteka on-line</vt:lpstr>
      <vt:lpstr>Aplikacje podobne do tworzonego projektu</vt:lpstr>
      <vt:lpstr>onlinelibrary.wiley.com</vt:lpstr>
      <vt:lpstr>Tworzenie kont prywatnych I instytucyjnych</vt:lpstr>
      <vt:lpstr>Przegląd dostępnych książek</vt:lpstr>
      <vt:lpstr>Różne sposoby filtrowania</vt:lpstr>
      <vt:lpstr>Wypożyczanie w formie PDF, podzielone na rozdziały.</vt:lpstr>
      <vt:lpstr>Krótka biografia autora</vt:lpstr>
      <vt:lpstr>openlibrary.org</vt:lpstr>
      <vt:lpstr>Tworzenie kont prywatnych, brak instytucyjnych</vt:lpstr>
      <vt:lpstr>Zaawansowane wyszukiwanie oraz filtrowanie</vt:lpstr>
      <vt:lpstr>Możliwość słuchania oraz czytania dostępnych tytułów</vt:lpstr>
      <vt:lpstr>Oceny i opinie</vt:lpstr>
      <vt:lpstr>System polecający</vt:lpstr>
      <vt:lpstr>Funkcjonalnośći aplikacji</vt:lpstr>
      <vt:lpstr>Technologie</vt:lpstr>
      <vt:lpstr>Backend: Python &amp; Django</vt:lpstr>
      <vt:lpstr>Frontend: React.js</vt:lpstr>
      <vt:lpstr>Baza danych: PostgreSQL</vt:lpstr>
      <vt:lpstr>User Stories</vt:lpstr>
      <vt:lpstr>Wyświetlenie katalogu</vt:lpstr>
      <vt:lpstr>Zakupienie e-booka lub audiobooka</vt:lpstr>
      <vt:lpstr>Ocena Książki</vt:lpstr>
      <vt:lpstr>Przeszukiwanie katalogu</vt:lpstr>
      <vt:lpstr>Założenie konta</vt:lpstr>
      <vt:lpstr>Rekomendacja książki</vt:lpstr>
      <vt:lpstr>Wyświetlanie opinii</vt:lpstr>
      <vt:lpstr>Ocena opinii</vt:lpstr>
      <vt:lpstr>Edycja danych konta</vt:lpstr>
      <vt:lpstr>Dodanie nowego tytułu.</vt:lpstr>
      <vt:lpstr>Wyświetlanie listy książek innego użyutkownika.</vt:lpstr>
      <vt:lpstr>Mockupy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Biblioteka online</dc:title>
  <dc:creator>Tomasz Maćkiewicz</dc:creator>
  <cp:lastModifiedBy>Tomasz Maćkiewicz</cp:lastModifiedBy>
  <cp:revision>20</cp:revision>
  <dcterms:created xsi:type="dcterms:W3CDTF">2022-03-15T22:43:02Z</dcterms:created>
  <dcterms:modified xsi:type="dcterms:W3CDTF">2023-01-16T01:22:40Z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